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A6A29D-F9B0-47B9-BE04-0F88EF7C50B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ABB3C7-484A-4002-9B91-D8A8C21CE50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24smi.org/news/143126-tatianu-bakalchuk-nazvali-vtoroi-zhenshchinoi-mill.html?utm_source=bio&amp;utm_medium=body&amp;utm_campaign=content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24smi.org/celebrity/3618-elena-baturina.html?utm_source=bio&amp;utm_medium=body&amp;utm_campaign=conten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Презентация </a:t>
            </a:r>
            <a:br>
              <a:rPr lang="ru-RU" dirty="0" smtClean="0"/>
            </a:br>
            <a:r>
              <a:rPr lang="ru-RU" dirty="0" smtClean="0"/>
              <a:t> Татьяна </a:t>
            </a:r>
            <a:r>
              <a:rPr lang="ru-RU" dirty="0" err="1" smtClean="0"/>
              <a:t>Бакальчук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у</a:t>
            </a:r>
            <a:r>
              <a:rPr lang="ru-RU" b="1" dirty="0" smtClean="0">
                <a:solidFill>
                  <a:schemeClr val="tx1"/>
                </a:solidFill>
              </a:rPr>
              <a:t>ченицы 7 класса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МБОУ СОШ </a:t>
            </a:r>
            <a:r>
              <a:rPr lang="ru-RU" b="1" dirty="0" err="1" smtClean="0">
                <a:solidFill>
                  <a:schemeClr val="tx1"/>
                </a:solidFill>
              </a:rPr>
              <a:t>с.Абрамовка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Касьяненко Арины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8712968" cy="5800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688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4709160"/>
          </a:xfrm>
        </p:spPr>
      </p:pic>
    </p:spTree>
    <p:extLst>
      <p:ext uri="{BB962C8B-B14F-4D97-AF65-F5344CB8AC3E}">
        <p14:creationId xmlns:p14="http://schemas.microsoft.com/office/powerpoint/2010/main" val="41859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3672408" cy="269123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44824"/>
            <a:ext cx="4005064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17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9887"/>
            <a:ext cx="8229600" cy="4629150"/>
          </a:xfrm>
        </p:spPr>
      </p:pic>
    </p:spTree>
    <p:extLst>
      <p:ext uri="{BB962C8B-B14F-4D97-AF65-F5344CB8AC3E}">
        <p14:creationId xmlns:p14="http://schemas.microsoft.com/office/powerpoint/2010/main" val="9992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Татьяна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Бакальчук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сейчас</a:t>
            </a:r>
            <a:b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8" y="1124744"/>
            <a:ext cx="4608512" cy="3168352"/>
          </a:xfrm>
        </p:spPr>
      </p:pic>
      <p:sp>
        <p:nvSpPr>
          <p:cNvPr id="5" name="Прямоугольник 4"/>
          <p:cNvSpPr/>
          <p:nvPr/>
        </p:nvSpPr>
        <p:spPr>
          <a:xfrm>
            <a:off x="4572000" y="15567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К 2019 году женщина </a:t>
            </a:r>
            <a:r>
              <a:rPr lang="ru-RU" b="1" dirty="0">
                <a:hlinkClick r:id="rId3"/>
              </a:rPr>
              <a:t>вошла в список «</a:t>
            </a:r>
            <a:r>
              <a:rPr lang="ru-RU" b="1" dirty="0" err="1">
                <a:hlinkClick r:id="rId3"/>
              </a:rPr>
              <a:t>Форбс</a:t>
            </a:r>
            <a:r>
              <a:rPr lang="ru-RU" b="1" dirty="0">
                <a:hlinkClick r:id="rId3"/>
              </a:rPr>
              <a:t>»</a:t>
            </a:r>
            <a:r>
              <a:rPr lang="ru-RU" dirty="0"/>
              <a:t> как вторая самая успешная и богатая женщина-миллиардер в России после предпринимательницы </a:t>
            </a:r>
            <a:r>
              <a:rPr lang="ru-RU" b="1" dirty="0">
                <a:hlinkClick r:id="rId4"/>
              </a:rPr>
              <a:t>Елены Батуриной</a:t>
            </a:r>
            <a:r>
              <a:rPr lang="ru-RU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43711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Состояние Татьяны </a:t>
            </a:r>
            <a:r>
              <a:rPr lang="ru-RU" b="0" i="0" dirty="0" err="1" smtClean="0">
                <a:solidFill>
                  <a:srgbClr val="2A2A2C"/>
                </a:solidFill>
                <a:effectLst/>
                <a:latin typeface="Open Sans"/>
              </a:rPr>
              <a:t>Бакальчук</a:t>
            </a:r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 оценивается в $ 420 млн. Недавно ей пришло предложение от иностранных бизнесменов о выкупе предприятия, но владелица </a:t>
            </a:r>
            <a:r>
              <a:rPr lang="ru-RU" b="0" i="0" dirty="0" err="1" smtClean="0">
                <a:solidFill>
                  <a:srgbClr val="2A2A2C"/>
                </a:solidFill>
                <a:effectLst/>
                <a:latin typeface="Open Sans"/>
              </a:rPr>
              <a:t>Wildberries</a:t>
            </a:r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 дала отрицательный ответ.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1571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На настоящий момент ассортимент интернет-магазина расширился. Помимо одежды, обуви и аксессуаров, клиентам предлагаются товары для дома и быта, техника, книги и многое другое.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35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2"/>
            <a:ext cx="4194770" cy="27813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852936"/>
            <a:ext cx="28575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20" i="1" dirty="0"/>
              <a:t>Татьяна </a:t>
            </a:r>
            <a:r>
              <a:rPr lang="ru-RU" sz="4020" i="1" dirty="0" err="1" smtClean="0"/>
              <a:t>Бакальчук</a:t>
            </a:r>
            <a:endParaRPr lang="ru-RU" sz="4020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4525963" cy="4032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572000" y="141277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2A2A2C"/>
                </a:solidFill>
                <a:effectLst/>
                <a:latin typeface="Open Sans"/>
              </a:rPr>
              <a:t>Из учительницы английского языка в одну из самых успешных и богатых женщин страны - основательница компании </a:t>
            </a:r>
            <a:r>
              <a:rPr lang="ru-RU" b="1" dirty="0" err="1" smtClean="0">
                <a:solidFill>
                  <a:srgbClr val="2A2A2C"/>
                </a:solidFill>
                <a:effectLst/>
                <a:latin typeface="Open Sans"/>
              </a:rPr>
              <a:t>Wildberries</a:t>
            </a:r>
            <a:r>
              <a:rPr lang="ru-RU" b="1" dirty="0" smtClean="0">
                <a:solidFill>
                  <a:srgbClr val="2A2A2C"/>
                </a:solidFill>
                <a:effectLst/>
                <a:latin typeface="Open Sans"/>
              </a:rPr>
              <a:t> Татьяна </a:t>
            </a:r>
            <a:r>
              <a:rPr lang="ru-RU" b="1" dirty="0" err="1" smtClean="0">
                <a:solidFill>
                  <a:srgbClr val="2A2A2C"/>
                </a:solidFill>
                <a:effectLst/>
                <a:latin typeface="Open Sans"/>
              </a:rPr>
              <a:t>Бакальчук</a:t>
            </a:r>
            <a:r>
              <a:rPr lang="ru-RU" b="1" dirty="0" smtClean="0">
                <a:solidFill>
                  <a:srgbClr val="2A2A2C"/>
                </a:solidFill>
                <a:effectLst/>
                <a:latin typeface="Open Sans"/>
              </a:rPr>
              <a:t> доказала, что нет ничего невозможного. Являясь примерной женой, матерью четверых детей, она успевает вести многомиллионный бизнес и "одевать" тысячи женщин ежедневно.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786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50" i="1" dirty="0"/>
              <a:t>Детство и юность</a:t>
            </a:r>
            <a:br>
              <a:rPr lang="ru-RU" sz="4050" i="1" dirty="0"/>
            </a:br>
            <a:endParaRPr lang="ru-RU" sz="405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3"/>
            <a:ext cx="8892480" cy="244827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/>
              <a:t>Генеральный директор интернет-магазина </a:t>
            </a:r>
            <a:r>
              <a:rPr lang="ru-RU" dirty="0" err="1"/>
              <a:t>Wildberries</a:t>
            </a:r>
            <a:r>
              <a:rPr lang="ru-RU" dirty="0"/>
              <a:t> Татьяна Владимировна </a:t>
            </a:r>
            <a:r>
              <a:rPr lang="ru-RU" dirty="0" err="1"/>
              <a:t>Бакальчук</a:t>
            </a:r>
            <a:r>
              <a:rPr lang="ru-RU" dirty="0"/>
              <a:t> родилась 16 октября 1975 года. О ранней биографии женщины известно немного. Она является кореянкой по национальности, выросшей в Подмосковье.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697" y="3199909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В 1981 году маленькая Таня поступила в 1-й класс общеобразовательной школы в поселке Газопровод. Получив среднее образование в 1992-м, она успешно сдала вступительные экзамены в Московский государственный областной социально-гуманитарный институт, в котором отучилась на преподавателя английского языка. Закончив вуз, девушка подрабатывала репетитором.</a:t>
            </a:r>
          </a:p>
        </p:txBody>
      </p:sp>
    </p:spTree>
    <p:extLst>
      <p:ext uri="{BB962C8B-B14F-4D97-AF65-F5344CB8AC3E}">
        <p14:creationId xmlns:p14="http://schemas.microsoft.com/office/powerpoint/2010/main" val="38533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u="sng" dirty="0">
                <a:solidFill>
                  <a:srgbClr val="FF0000"/>
                </a:solidFill>
                <a:effectLst/>
              </a:rPr>
              <a:t>Бизнес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68761"/>
            <a:ext cx="4366362" cy="4680520"/>
          </a:xfrm>
        </p:spPr>
      </p:pic>
      <p:sp>
        <p:nvSpPr>
          <p:cNvPr id="7" name="Прямоугольник 6"/>
          <p:cNvSpPr/>
          <p:nvPr/>
        </p:nvSpPr>
        <p:spPr>
          <a:xfrm>
            <a:off x="4499992" y="134076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Причиной, по которой у Татьяны </a:t>
            </a:r>
            <a:r>
              <a:rPr lang="ru-RU" dirty="0" err="1" smtClean="0"/>
              <a:t>Бакальчук</a:t>
            </a:r>
            <a:r>
              <a:rPr lang="ru-RU" dirty="0" smtClean="0"/>
              <a:t> зародилась идея создать свой собственный интернет-бизнес, стало появление первого ребенка и невозможность дальше активно заниматься английским с учениками. Расходы в семье постепенно стали превышать доходы, после чего женщина осознала, что надо срочно что-то менять.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65347" y="36490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effectLst/>
                <a:latin typeface="Open Sans"/>
              </a:rPr>
              <a:t>Над направлением бизнеса Татьяна размышляла недолго - сама являясь молодой мамой, она понимала, как тяжело совмещать заботу о маленьком ребенке с шопингом.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9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2304256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Open Sans"/>
              </a:rPr>
              <a:t>Кроме того, походы в магазины одежды всегда омрачались рядом нюансов - консультанты раздражали своей навязчивостью, очереди в примерочную и на кассу растягивались порой на полчаса, а отправляясь за определенной вещью, можно было только гадать - остался твой размер или нет.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05064"/>
            <a:ext cx="8496944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80" b="1" dirty="0" smtClean="0"/>
              <a:t>Именно по этим причинам </a:t>
            </a:r>
            <a:r>
              <a:rPr lang="ru-RU" sz="1980" b="1" dirty="0" err="1" smtClean="0"/>
              <a:t>Бакальчук</a:t>
            </a:r>
            <a:r>
              <a:rPr lang="ru-RU" sz="1980" b="1" dirty="0" smtClean="0"/>
              <a:t> приняла решение продавать одежду онлайн.</a:t>
            </a:r>
            <a:endParaRPr lang="ru-RU" sz="198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085184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effectLst/>
                <a:latin typeface="Open Sans"/>
              </a:rPr>
              <a:t>Несмотря на то, что знакомые и друзья отговаривали ее от подобной затеи, муж Татьяны безоговорочно поддерживал и помогал.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38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Сначала основатель </a:t>
            </a:r>
            <a:r>
              <a:rPr lang="ru-RU" b="1" dirty="0" err="1"/>
              <a:t>Wildberries</a:t>
            </a:r>
            <a:r>
              <a:rPr lang="ru-RU" b="1" dirty="0"/>
              <a:t> справлялась самостоятельно - Татьяна отправлялась за посылками, затем отправляла их клиентам. Но вскоре квартира была завалена коробками, и работать в одиночку не представлялось возможным. Спустя год после начала предпринимательства чета </a:t>
            </a:r>
            <a:r>
              <a:rPr lang="ru-RU" b="1" dirty="0" err="1"/>
              <a:t>Бакальчук</a:t>
            </a:r>
            <a:r>
              <a:rPr lang="ru-RU" b="1" dirty="0"/>
              <a:t> зарегистрировала ООО, арендовала склад для хранения товаров и расширила штат сотрудников операторами, курьерами, фотографами и программистами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5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2880320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84784"/>
            <a:ext cx="3816275" cy="396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73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b="1" dirty="0"/>
              <a:t>Секретом успеха интернет-магазина, находящегося на плаву и по сей день, является ряд принципов, которого придерживается основательница.</a:t>
            </a:r>
          </a:p>
          <a:p>
            <a:pPr fontAlgn="base"/>
            <a:r>
              <a:rPr lang="ru-RU" b="1" dirty="0"/>
              <a:t>Во-первых, это наличие разных ценовых категорий - вещи на сайте </a:t>
            </a:r>
            <a:r>
              <a:rPr lang="ru-RU" b="1" dirty="0" err="1"/>
              <a:t>Wildberries</a:t>
            </a:r>
            <a:r>
              <a:rPr lang="ru-RU" b="1" dirty="0"/>
              <a:t> могут позволить приобрести себе женщины разных социальных уровней.</a:t>
            </a:r>
          </a:p>
          <a:p>
            <a:pPr fontAlgn="base"/>
            <a:r>
              <a:rPr lang="ru-RU" b="1" dirty="0"/>
              <a:t>Во-вторых, это грамотный подход к запуску рекламы и набору персонала.</a:t>
            </a:r>
          </a:p>
          <a:p>
            <a:pPr fontAlgn="base"/>
            <a:r>
              <a:rPr lang="ru-RU" b="1" dirty="0"/>
              <a:t>В-третьих, демократический стиль работы предприятия и отсутствие совета директоров.</a:t>
            </a:r>
          </a:p>
          <a:p>
            <a:pPr fontAlgn="base"/>
            <a:r>
              <a:rPr lang="ru-RU" b="1" dirty="0"/>
              <a:t>В-четвертых, практически еженедельный запуск новых акций и специальных предложений, которые повышают лояльность клиентов и спрос у них.</a:t>
            </a:r>
          </a:p>
          <a:p>
            <a:pPr fontAlgn="base"/>
            <a:r>
              <a:rPr lang="ru-RU" b="1" dirty="0"/>
              <a:t>На сегодняшний день в компании </a:t>
            </a:r>
            <a:r>
              <a:rPr lang="ru-RU" b="1" dirty="0" err="1"/>
              <a:t>Wildberries</a:t>
            </a:r>
            <a:r>
              <a:rPr lang="ru-RU" b="1" dirty="0"/>
              <a:t> трудятся более 3 тыс. сотрудников, на сайт ежемесячно заходят около 17 млн посетителей, а количество пунктов самовывоза с примерочными комнатами превышает 600 точек. В интернет-магазине можно найти более чем 800 тыс. различных товаров от 5 тыс. международных брендов. Спустя 8 лет после запуска сайта он стал самым посещаемым в России, обогнав такого лидера продаж, как магазин </a:t>
            </a:r>
            <a:r>
              <a:rPr lang="ru-RU" b="1" dirty="0" err="1"/>
              <a:t>Ozon</a:t>
            </a:r>
            <a:r>
              <a:rPr lang="ru-RU" b="1" dirty="0"/>
              <a:t>.</a:t>
            </a:r>
          </a:p>
          <a:p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69160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7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002060"/>
                </a:solidFill>
              </a:rPr>
              <a:t>Личная жизнь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9" y="1124744"/>
            <a:ext cx="4903440" cy="3268960"/>
          </a:xfrm>
        </p:spPr>
      </p:pic>
      <p:sp>
        <p:nvSpPr>
          <p:cNvPr id="5" name="Прямоугольник 4"/>
          <p:cNvSpPr/>
          <p:nvPr/>
        </p:nvSpPr>
        <p:spPr>
          <a:xfrm>
            <a:off x="1115616" y="443711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О личной жизни владелицы многомиллионной империи известно крайне мало. Она предпочитает не сотрудничать с прессой (женщина дала интервью за всю свою карьеру один раз), не заводит страницу в "</a:t>
            </a:r>
            <a:r>
              <a:rPr lang="ru-RU" b="0" i="0" dirty="0" err="1" smtClean="0">
                <a:solidFill>
                  <a:srgbClr val="2A2A2C"/>
                </a:solidFill>
                <a:effectLst/>
                <a:latin typeface="Open Sans"/>
              </a:rPr>
              <a:t>Инстаграме</a:t>
            </a:r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" и не выкладывает личные фото.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76949" y="1772816"/>
            <a:ext cx="42302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Супруг Татьяны, Владислав </a:t>
            </a:r>
            <a:r>
              <a:rPr lang="ru-RU" b="0" i="0" dirty="0" err="1" smtClean="0">
                <a:solidFill>
                  <a:srgbClr val="2A2A2C"/>
                </a:solidFill>
                <a:effectLst/>
                <a:latin typeface="Open Sans"/>
              </a:rPr>
              <a:t>Бакальчук</a:t>
            </a:r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, является </a:t>
            </a:r>
            <a:r>
              <a:rPr lang="ru-RU" b="0" i="0" dirty="0" err="1" smtClean="0">
                <a:solidFill>
                  <a:srgbClr val="2A2A2C"/>
                </a:solidFill>
                <a:effectLst/>
                <a:latin typeface="Open Sans"/>
              </a:rPr>
              <a:t>радиофизиком</a:t>
            </a:r>
            <a:r>
              <a:rPr lang="ru-RU" b="0" i="0" dirty="0" smtClean="0">
                <a:solidFill>
                  <a:srgbClr val="2A2A2C"/>
                </a:solidFill>
                <a:effectLst/>
                <a:latin typeface="Open Sans"/>
              </a:rPr>
              <a:t> по образованию. Сейчас он занимается маркетингом, закупками и вопросами продаж в компании жены. Параллельно с ведением бизнеса чета успевает воспитывать четверых детей.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0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642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Презентация   Татьяна Бакальчук</vt:lpstr>
      <vt:lpstr>Татьяна Бакальчук</vt:lpstr>
      <vt:lpstr>Детство и юность </vt:lpstr>
      <vt:lpstr>Бизнес</vt:lpstr>
      <vt:lpstr>Презентация PowerPoint</vt:lpstr>
      <vt:lpstr>Презентация PowerPoint</vt:lpstr>
      <vt:lpstr>Презентация PowerPoint</vt:lpstr>
      <vt:lpstr>Презентация PowerPoint</vt:lpstr>
      <vt:lpstr>Личная жизнь</vt:lpstr>
      <vt:lpstr>Презентация PowerPoint</vt:lpstr>
      <vt:lpstr>Презентация PowerPoint</vt:lpstr>
      <vt:lpstr>Презентация PowerPoint</vt:lpstr>
      <vt:lpstr>Презентация PowerPoint</vt:lpstr>
      <vt:lpstr>Татьяна Бакальчук сейчас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Ученицы 7 класса Касьяненко Арины МБОУ СОШ С. Абрамовка</dc:title>
  <dc:creator>user</dc:creator>
  <cp:lastModifiedBy>user</cp:lastModifiedBy>
  <cp:revision>7</cp:revision>
  <dcterms:created xsi:type="dcterms:W3CDTF">2020-03-12T06:21:44Z</dcterms:created>
  <dcterms:modified xsi:type="dcterms:W3CDTF">2020-03-23T00:06:19Z</dcterms:modified>
</cp:coreProperties>
</file>